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9" r:id="rId2"/>
  </p:sldIdLst>
  <p:sldSz cx="27432000" cy="36576000"/>
  <p:notesSz cx="6858000" cy="9034463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1pPr>
    <a:lvl2pPr marL="804962" indent="-420503" algn="ctr" rtl="0" fontAlgn="base">
      <a:spcBef>
        <a:spcPct val="0"/>
      </a:spcBef>
      <a:spcAft>
        <a:spcPct val="0"/>
      </a:spcAft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2pPr>
    <a:lvl3pPr marL="1609924" indent="-841005" algn="ctr" rtl="0" fontAlgn="base">
      <a:spcBef>
        <a:spcPct val="0"/>
      </a:spcBef>
      <a:spcAft>
        <a:spcPct val="0"/>
      </a:spcAft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3pPr>
    <a:lvl4pPr marL="2416221" indent="-1262843" algn="ctr" rtl="0" fontAlgn="base">
      <a:spcBef>
        <a:spcPct val="0"/>
      </a:spcBef>
      <a:spcAft>
        <a:spcPct val="0"/>
      </a:spcAft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4pPr>
    <a:lvl5pPr marL="3221183" indent="-1683346" algn="ctr" rtl="0" fontAlgn="base">
      <a:spcBef>
        <a:spcPct val="0"/>
      </a:spcBef>
      <a:spcAft>
        <a:spcPct val="0"/>
      </a:spcAft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5pPr>
    <a:lvl6pPr marL="1922297" algn="l" defTabSz="384459" rtl="0" eaLnBrk="1" latinLnBrk="0" hangingPunct="1"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6pPr>
    <a:lvl7pPr marL="2306757" algn="l" defTabSz="384459" rtl="0" eaLnBrk="1" latinLnBrk="0" hangingPunct="1"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7pPr>
    <a:lvl8pPr marL="2691216" algn="l" defTabSz="384459" rtl="0" eaLnBrk="1" latinLnBrk="0" hangingPunct="1"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8pPr>
    <a:lvl9pPr marL="3075676" algn="l" defTabSz="384459" rtl="0" eaLnBrk="1" latinLnBrk="0" hangingPunct="1">
      <a:defRPr sz="18700" kern="1200">
        <a:solidFill>
          <a:schemeClr val="tx2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orient="horz" pos="21833" userDrawn="1">
          <p15:clr>
            <a:srgbClr val="A4A3A4"/>
          </p15:clr>
        </p15:guide>
        <p15:guide id="3" orient="horz" pos="5212" userDrawn="1">
          <p15:clr>
            <a:srgbClr val="A4A3A4"/>
          </p15:clr>
        </p15:guide>
        <p15:guide id="4" orient="horz" pos="11840" userDrawn="1">
          <p15:clr>
            <a:srgbClr val="A4A3A4"/>
          </p15:clr>
        </p15:guide>
        <p15:guide id="5" pos="86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ic Verner" initials="EV" lastIdx="2" clrIdx="0">
    <p:extLst>
      <p:ext uri="{19B8F6BF-5375-455C-9EA6-DF929625EA0E}">
        <p15:presenceInfo xmlns:p15="http://schemas.microsoft.com/office/powerpoint/2012/main" userId="S::everner@gsu.edu::d2c77e1e-c6a5-4278-b5a5-3b28df4e795c" providerId="AD"/>
      </p:ext>
    </p:extLst>
  </p:cmAuthor>
  <p:cmAuthor id="2" name="Sunitha Basodi" initials="SB" lastIdx="1" clrIdx="1">
    <p:extLst>
      <p:ext uri="{19B8F6BF-5375-455C-9EA6-DF929625EA0E}">
        <p15:presenceInfo xmlns:p15="http://schemas.microsoft.com/office/powerpoint/2012/main" userId="S::sbasodi1@gsu.edu::c3f25187-63da-405f-8f8f-89e114129e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F0D"/>
    <a:srgbClr val="DB5418"/>
    <a:srgbClr val="B6C7DA"/>
    <a:srgbClr val="2163A1"/>
    <a:srgbClr val="B4D5E5"/>
    <a:srgbClr val="F9F9F9"/>
    <a:srgbClr val="E2EBFD"/>
    <a:srgbClr val="DEE8F4"/>
    <a:srgbClr val="0D0C0C"/>
    <a:srgbClr val="0F73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39" autoAdjust="0"/>
    <p:restoredTop sz="94660"/>
  </p:normalViewPr>
  <p:slideViewPr>
    <p:cSldViewPr>
      <p:cViewPr varScale="1">
        <p:scale>
          <a:sx n="24" d="100"/>
          <a:sy n="24" d="100"/>
        </p:scale>
        <p:origin x="2360" y="216"/>
      </p:cViewPr>
      <p:guideLst>
        <p:guide orient="horz" pos="11520"/>
        <p:guide orient="horz" pos="21833"/>
        <p:guide orient="horz" pos="5212"/>
        <p:guide orient="horz" pos="11840"/>
        <p:guide pos="86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t" anchorCtr="0" compatLnSpc="1">
            <a:prstTxWarp prst="textNoShape">
              <a:avLst/>
            </a:prstTxWarp>
          </a:bodyPr>
          <a:lstStyle>
            <a:lvl1pPr algn="l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t" anchorCtr="0" compatLnSpc="1">
            <a:prstTxWarp prst="textNoShape">
              <a:avLst/>
            </a:prstTxWarp>
          </a:bodyPr>
          <a:lstStyle>
            <a:lvl1pPr algn="r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580438"/>
            <a:ext cx="29718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b" anchorCtr="0" compatLnSpc="1">
            <a:prstTxWarp prst="textNoShape">
              <a:avLst/>
            </a:prstTxWarp>
          </a:bodyPr>
          <a:lstStyle>
            <a:lvl1pPr algn="l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580438"/>
            <a:ext cx="29718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b" anchorCtr="0" compatLnSpc="1">
            <a:prstTxWarp prst="textNoShape">
              <a:avLst/>
            </a:prstTxWarp>
          </a:bodyPr>
          <a:lstStyle>
            <a:lvl1pPr algn="r" defTabSz="896938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AAEC940-9391-C441-AF51-2128187D38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32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t" anchorCtr="0" compatLnSpc="1">
            <a:prstTxWarp prst="textNoShape">
              <a:avLst/>
            </a:prstTxWarp>
          </a:bodyPr>
          <a:lstStyle>
            <a:lvl1pPr algn="l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2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t" anchorCtr="0" compatLnSpc="1">
            <a:prstTxWarp prst="textNoShape">
              <a:avLst/>
            </a:prstTxWarp>
          </a:bodyPr>
          <a:lstStyle>
            <a:lvl1pPr algn="r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160588" y="677863"/>
            <a:ext cx="2538412" cy="33861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9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291013"/>
            <a:ext cx="5486400" cy="406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580438"/>
            <a:ext cx="29718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b" anchorCtr="0" compatLnSpc="1">
            <a:prstTxWarp prst="textNoShape">
              <a:avLst/>
            </a:prstTxWarp>
          </a:bodyPr>
          <a:lstStyle>
            <a:lvl1pPr algn="l" defTabSz="896938">
              <a:defRPr sz="12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580438"/>
            <a:ext cx="29718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9675" tIns="44838" rIns="89675" bIns="44838" numCol="1" anchor="b" anchorCtr="0" compatLnSpc="1">
            <a:prstTxWarp prst="textNoShape">
              <a:avLst/>
            </a:prstTxWarp>
          </a:bodyPr>
          <a:lstStyle>
            <a:lvl1pPr algn="r" defTabSz="896938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C5224DC-E996-954E-8E01-69FB9E0E24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777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ＭＳ Ｐゴシック" charset="0"/>
        <a:cs typeface="ＭＳ Ｐゴシック" charset="0"/>
      </a:defRPr>
    </a:lvl1pPr>
    <a:lvl2pPr marL="804962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1609924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2416221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3221183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4027597" algn="l" defTabSz="80551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33117" algn="l" defTabSz="80551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638636" algn="l" defTabSz="80551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444156" algn="l" defTabSz="805519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802" y="11362992"/>
            <a:ext cx="23316406" cy="7838723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5598" y="20725711"/>
            <a:ext cx="19200815" cy="9348612"/>
          </a:xfrm>
          <a:prstGeom prst="rect">
            <a:avLst/>
          </a:prstGeom>
        </p:spPr>
        <p:txBody>
          <a:bodyPr vert="horz" lIns="161104" tIns="80552" rIns="161104" bIns="80552"/>
          <a:lstStyle>
            <a:lvl1pPr marL="0" indent="0" algn="ctr">
              <a:buNone/>
              <a:defRPr/>
            </a:lvl1pPr>
            <a:lvl2pPr marL="653110" indent="0" algn="ctr">
              <a:buNone/>
              <a:defRPr/>
            </a:lvl2pPr>
            <a:lvl3pPr marL="1306221" indent="0" algn="ctr">
              <a:buNone/>
              <a:defRPr/>
            </a:lvl3pPr>
            <a:lvl4pPr marL="1959330" indent="0" algn="ctr">
              <a:buNone/>
              <a:defRPr/>
            </a:lvl4pPr>
            <a:lvl5pPr marL="2612441" indent="0" algn="ctr">
              <a:buNone/>
              <a:defRPr/>
            </a:lvl5pPr>
            <a:lvl6pPr marL="3265550" indent="0" algn="ctr">
              <a:buNone/>
              <a:defRPr/>
            </a:lvl6pPr>
            <a:lvl7pPr marL="3918662" indent="0" algn="ctr">
              <a:buNone/>
              <a:defRPr/>
            </a:lvl7pPr>
            <a:lvl8pPr marL="4571772" indent="0" algn="ctr">
              <a:buNone/>
              <a:defRPr/>
            </a:lvl8pPr>
            <a:lvl9pPr marL="5224883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3704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7" y="1464028"/>
            <a:ext cx="24689596" cy="6096000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07" y="8533701"/>
            <a:ext cx="24689596" cy="24140583"/>
          </a:xfrm>
          <a:prstGeom prst="rect">
            <a:avLst/>
          </a:prstGeom>
        </p:spPr>
        <p:txBody>
          <a:bodyPr vert="eaVert" lIns="161104" tIns="80552" rIns="161104" bIns="8055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2389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9394" y="1464039"/>
            <a:ext cx="6171406" cy="31210248"/>
          </a:xfrm>
          <a:prstGeom prst="rect">
            <a:avLst/>
          </a:prstGeom>
        </p:spPr>
        <p:txBody>
          <a:bodyPr vert="eaVert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06" y="1464039"/>
            <a:ext cx="18327688" cy="31210248"/>
          </a:xfrm>
          <a:prstGeom prst="rect">
            <a:avLst/>
          </a:prstGeom>
        </p:spPr>
        <p:txBody>
          <a:bodyPr vert="eaVert" lIns="161104" tIns="80552" rIns="161104" bIns="8055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317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7" y="1464028"/>
            <a:ext cx="24689596" cy="6096000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207" y="8533701"/>
            <a:ext cx="24689596" cy="24140583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0514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42" y="23502063"/>
            <a:ext cx="23316406" cy="7267223"/>
          </a:xfrm>
          <a:prstGeom prst="rect">
            <a:avLst/>
          </a:prstGeom>
        </p:spPr>
        <p:txBody>
          <a:bodyPr vert="horz" lIns="161104" tIns="80552" rIns="161104" bIns="80552" anchor="t"/>
          <a:lstStyle>
            <a:lvl1pPr algn="l">
              <a:defRPr sz="575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42" y="15501063"/>
            <a:ext cx="23316406" cy="8001000"/>
          </a:xfrm>
          <a:prstGeom prst="rect">
            <a:avLst/>
          </a:prstGeom>
        </p:spPr>
        <p:txBody>
          <a:bodyPr vert="horz" lIns="161104" tIns="80552" rIns="161104" bIns="80552" anchor="b"/>
          <a:lstStyle>
            <a:lvl1pPr marL="0" indent="0">
              <a:buNone/>
              <a:defRPr sz="2839"/>
            </a:lvl1pPr>
            <a:lvl2pPr marL="653110" indent="0">
              <a:buNone/>
              <a:defRPr sz="2595"/>
            </a:lvl2pPr>
            <a:lvl3pPr marL="1306221" indent="0">
              <a:buNone/>
              <a:defRPr sz="2351"/>
            </a:lvl3pPr>
            <a:lvl4pPr marL="1959330" indent="0">
              <a:buNone/>
              <a:defRPr sz="1947"/>
            </a:lvl4pPr>
            <a:lvl5pPr marL="2612441" indent="0">
              <a:buNone/>
              <a:defRPr sz="1947"/>
            </a:lvl5pPr>
            <a:lvl6pPr marL="3265550" indent="0">
              <a:buNone/>
              <a:defRPr sz="1947"/>
            </a:lvl6pPr>
            <a:lvl7pPr marL="3918662" indent="0">
              <a:buNone/>
              <a:defRPr sz="1947"/>
            </a:lvl7pPr>
            <a:lvl8pPr marL="4571772" indent="0">
              <a:buNone/>
              <a:defRPr sz="1947"/>
            </a:lvl8pPr>
            <a:lvl9pPr marL="5224883" indent="0">
              <a:buNone/>
              <a:defRPr sz="194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0794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7" y="1464028"/>
            <a:ext cx="24689596" cy="6096000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211" y="8533701"/>
            <a:ext cx="12249547" cy="24140583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 sz="4055"/>
            </a:lvl1pPr>
            <a:lvl2pPr>
              <a:defRPr sz="3405"/>
            </a:lvl2pPr>
            <a:lvl3pPr>
              <a:defRPr sz="2839"/>
            </a:lvl3pPr>
            <a:lvl4pPr>
              <a:defRPr sz="2595"/>
            </a:lvl4pPr>
            <a:lvl5pPr>
              <a:defRPr sz="2595"/>
            </a:lvl5pPr>
            <a:lvl6pPr>
              <a:defRPr sz="2595"/>
            </a:lvl6pPr>
            <a:lvl7pPr>
              <a:defRPr sz="2595"/>
            </a:lvl7pPr>
            <a:lvl8pPr>
              <a:defRPr sz="2595"/>
            </a:lvl8pPr>
            <a:lvl9pPr>
              <a:defRPr sz="25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11251" y="8533701"/>
            <a:ext cx="12249548" cy="24140583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 sz="4055"/>
            </a:lvl1pPr>
            <a:lvl2pPr>
              <a:defRPr sz="3405"/>
            </a:lvl2pPr>
            <a:lvl3pPr>
              <a:defRPr sz="2839"/>
            </a:lvl3pPr>
            <a:lvl4pPr>
              <a:defRPr sz="2595"/>
            </a:lvl4pPr>
            <a:lvl5pPr>
              <a:defRPr sz="2595"/>
            </a:lvl5pPr>
            <a:lvl6pPr>
              <a:defRPr sz="2595"/>
            </a:lvl6pPr>
            <a:lvl7pPr>
              <a:defRPr sz="2595"/>
            </a:lvl7pPr>
            <a:lvl8pPr>
              <a:defRPr sz="2595"/>
            </a:lvl8pPr>
            <a:lvl9pPr>
              <a:defRPr sz="25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718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7" y="1464028"/>
            <a:ext cx="24689596" cy="6096000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07" y="8187975"/>
            <a:ext cx="12120563" cy="3411360"/>
          </a:xfrm>
          <a:prstGeom prst="rect">
            <a:avLst/>
          </a:prstGeom>
        </p:spPr>
        <p:txBody>
          <a:bodyPr vert="horz" lIns="161104" tIns="80552" rIns="161104" bIns="80552" anchor="b"/>
          <a:lstStyle>
            <a:lvl1pPr marL="0" indent="0">
              <a:buNone/>
              <a:defRPr sz="3405" b="1"/>
            </a:lvl1pPr>
            <a:lvl2pPr marL="653110" indent="0">
              <a:buNone/>
              <a:defRPr sz="2839" b="1"/>
            </a:lvl2pPr>
            <a:lvl3pPr marL="1306221" indent="0">
              <a:buNone/>
              <a:defRPr sz="2595" b="1"/>
            </a:lvl3pPr>
            <a:lvl4pPr marL="1959330" indent="0">
              <a:buNone/>
              <a:defRPr sz="2351" b="1"/>
            </a:lvl4pPr>
            <a:lvl5pPr marL="2612441" indent="0">
              <a:buNone/>
              <a:defRPr sz="2351" b="1"/>
            </a:lvl5pPr>
            <a:lvl6pPr marL="3265550" indent="0">
              <a:buNone/>
              <a:defRPr sz="2351" b="1"/>
            </a:lvl6pPr>
            <a:lvl7pPr marL="3918662" indent="0">
              <a:buNone/>
              <a:defRPr sz="2351" b="1"/>
            </a:lvl7pPr>
            <a:lvl8pPr marL="4571772" indent="0">
              <a:buNone/>
              <a:defRPr sz="2351" b="1"/>
            </a:lvl8pPr>
            <a:lvl9pPr marL="5224883" indent="0">
              <a:buNone/>
              <a:defRPr sz="23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207" y="11599345"/>
            <a:ext cx="12120563" cy="21074945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 sz="3405"/>
            </a:lvl1pPr>
            <a:lvl2pPr>
              <a:defRPr sz="2839"/>
            </a:lvl2pPr>
            <a:lvl3pPr>
              <a:defRPr sz="2595"/>
            </a:lvl3pPr>
            <a:lvl4pPr>
              <a:defRPr sz="2351"/>
            </a:lvl4pPr>
            <a:lvl5pPr>
              <a:defRPr sz="2351"/>
            </a:lvl5pPr>
            <a:lvl6pPr>
              <a:defRPr sz="2351"/>
            </a:lvl6pPr>
            <a:lvl7pPr>
              <a:defRPr sz="2351"/>
            </a:lvl7pPr>
            <a:lvl8pPr>
              <a:defRPr sz="2351"/>
            </a:lvl8pPr>
            <a:lvl9pPr>
              <a:defRPr sz="235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4286" y="8187975"/>
            <a:ext cx="12126517" cy="3411360"/>
          </a:xfrm>
          <a:prstGeom prst="rect">
            <a:avLst/>
          </a:prstGeom>
        </p:spPr>
        <p:txBody>
          <a:bodyPr vert="horz" lIns="161104" tIns="80552" rIns="161104" bIns="80552" anchor="b"/>
          <a:lstStyle>
            <a:lvl1pPr marL="0" indent="0">
              <a:buNone/>
              <a:defRPr sz="3405" b="1"/>
            </a:lvl1pPr>
            <a:lvl2pPr marL="653110" indent="0">
              <a:buNone/>
              <a:defRPr sz="2839" b="1"/>
            </a:lvl2pPr>
            <a:lvl3pPr marL="1306221" indent="0">
              <a:buNone/>
              <a:defRPr sz="2595" b="1"/>
            </a:lvl3pPr>
            <a:lvl4pPr marL="1959330" indent="0">
              <a:buNone/>
              <a:defRPr sz="2351" b="1"/>
            </a:lvl4pPr>
            <a:lvl5pPr marL="2612441" indent="0">
              <a:buNone/>
              <a:defRPr sz="2351" b="1"/>
            </a:lvl5pPr>
            <a:lvl6pPr marL="3265550" indent="0">
              <a:buNone/>
              <a:defRPr sz="2351" b="1"/>
            </a:lvl6pPr>
            <a:lvl7pPr marL="3918662" indent="0">
              <a:buNone/>
              <a:defRPr sz="2351" b="1"/>
            </a:lvl7pPr>
            <a:lvl8pPr marL="4571772" indent="0">
              <a:buNone/>
              <a:defRPr sz="2351" b="1"/>
            </a:lvl8pPr>
            <a:lvl9pPr marL="5224883" indent="0">
              <a:buNone/>
              <a:defRPr sz="235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4286" y="11599345"/>
            <a:ext cx="12126517" cy="21074945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 sz="3405"/>
            </a:lvl1pPr>
            <a:lvl2pPr>
              <a:defRPr sz="2839"/>
            </a:lvl2pPr>
            <a:lvl3pPr>
              <a:defRPr sz="2595"/>
            </a:lvl3pPr>
            <a:lvl4pPr>
              <a:defRPr sz="2351"/>
            </a:lvl4pPr>
            <a:lvl5pPr>
              <a:defRPr sz="2351"/>
            </a:lvl5pPr>
            <a:lvl6pPr>
              <a:defRPr sz="2351"/>
            </a:lvl6pPr>
            <a:lvl7pPr>
              <a:defRPr sz="2351"/>
            </a:lvl7pPr>
            <a:lvl8pPr>
              <a:defRPr sz="2351"/>
            </a:lvl8pPr>
            <a:lvl9pPr>
              <a:defRPr sz="235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9843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7" y="1464028"/>
            <a:ext cx="24689596" cy="6096000"/>
          </a:xfrm>
          <a:prstGeom prst="rect">
            <a:avLst/>
          </a:prstGeom>
        </p:spPr>
        <p:txBody>
          <a:bodyPr vert="horz" lIns="161104" tIns="80552" rIns="161104" bIns="80552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78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3974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08" y="1456986"/>
            <a:ext cx="9024938" cy="6198305"/>
          </a:xfrm>
          <a:prstGeom prst="rect">
            <a:avLst/>
          </a:prstGeom>
        </p:spPr>
        <p:txBody>
          <a:bodyPr vert="horz" lIns="161104" tIns="80552" rIns="161104" bIns="80552" anchor="b"/>
          <a:lstStyle>
            <a:lvl1pPr algn="l">
              <a:defRPr sz="283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548" y="1457000"/>
            <a:ext cx="15335250" cy="31217305"/>
          </a:xfrm>
          <a:prstGeom prst="rect">
            <a:avLst/>
          </a:prstGeom>
        </p:spPr>
        <p:txBody>
          <a:bodyPr vert="horz" lIns="161104" tIns="80552" rIns="161104" bIns="80552"/>
          <a:lstStyle>
            <a:lvl1pPr>
              <a:defRPr sz="4540"/>
            </a:lvl1pPr>
            <a:lvl2pPr>
              <a:defRPr sz="4055"/>
            </a:lvl2pPr>
            <a:lvl3pPr>
              <a:defRPr sz="3405"/>
            </a:lvl3pPr>
            <a:lvl4pPr>
              <a:defRPr sz="2839"/>
            </a:lvl4pPr>
            <a:lvl5pPr>
              <a:defRPr sz="2839"/>
            </a:lvl5pPr>
            <a:lvl6pPr>
              <a:defRPr sz="2839"/>
            </a:lvl6pPr>
            <a:lvl7pPr>
              <a:defRPr sz="2839"/>
            </a:lvl7pPr>
            <a:lvl8pPr>
              <a:defRPr sz="2839"/>
            </a:lvl8pPr>
            <a:lvl9pPr>
              <a:defRPr sz="28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208" y="7655280"/>
            <a:ext cx="9024938" cy="25019000"/>
          </a:xfrm>
          <a:prstGeom prst="rect">
            <a:avLst/>
          </a:prstGeom>
        </p:spPr>
        <p:txBody>
          <a:bodyPr vert="horz" lIns="161104" tIns="80552" rIns="161104" bIns="80552"/>
          <a:lstStyle>
            <a:lvl1pPr marL="0" indent="0">
              <a:buNone/>
              <a:defRPr sz="1947"/>
            </a:lvl1pPr>
            <a:lvl2pPr marL="653110" indent="0">
              <a:buNone/>
              <a:defRPr sz="1703"/>
            </a:lvl2pPr>
            <a:lvl3pPr marL="1306221" indent="0">
              <a:buNone/>
              <a:defRPr sz="1459"/>
            </a:lvl3pPr>
            <a:lvl4pPr marL="1959330" indent="0">
              <a:buNone/>
              <a:defRPr sz="1297"/>
            </a:lvl4pPr>
            <a:lvl5pPr marL="2612441" indent="0">
              <a:buNone/>
              <a:defRPr sz="1297"/>
            </a:lvl5pPr>
            <a:lvl6pPr marL="3265550" indent="0">
              <a:buNone/>
              <a:defRPr sz="1297"/>
            </a:lvl6pPr>
            <a:lvl7pPr marL="3918662" indent="0">
              <a:buNone/>
              <a:defRPr sz="1297"/>
            </a:lvl7pPr>
            <a:lvl8pPr marL="4571772" indent="0">
              <a:buNone/>
              <a:defRPr sz="1297"/>
            </a:lvl8pPr>
            <a:lvl9pPr marL="5224883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0689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7661" y="25604628"/>
            <a:ext cx="16458406" cy="3019777"/>
          </a:xfrm>
          <a:prstGeom prst="rect">
            <a:avLst/>
          </a:prstGeom>
        </p:spPr>
        <p:txBody>
          <a:bodyPr vert="horz" lIns="161104" tIns="80552" rIns="161104" bIns="80552" anchor="b"/>
          <a:lstStyle>
            <a:lvl1pPr algn="l">
              <a:defRPr sz="283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7661" y="3266735"/>
            <a:ext cx="16458406" cy="21946305"/>
          </a:xfrm>
          <a:prstGeom prst="rect">
            <a:avLst/>
          </a:prstGeom>
        </p:spPr>
        <p:txBody>
          <a:bodyPr vert="horz" lIns="161104" tIns="80552" rIns="161104" bIns="80552"/>
          <a:lstStyle>
            <a:lvl1pPr marL="0" indent="0">
              <a:buNone/>
              <a:defRPr sz="4540"/>
            </a:lvl1pPr>
            <a:lvl2pPr marL="653110" indent="0">
              <a:buNone/>
              <a:defRPr sz="4055"/>
            </a:lvl2pPr>
            <a:lvl3pPr marL="1306221" indent="0">
              <a:buNone/>
              <a:defRPr sz="3405"/>
            </a:lvl3pPr>
            <a:lvl4pPr marL="1959330" indent="0">
              <a:buNone/>
              <a:defRPr sz="2839"/>
            </a:lvl4pPr>
            <a:lvl5pPr marL="2612441" indent="0">
              <a:buNone/>
              <a:defRPr sz="2839"/>
            </a:lvl5pPr>
            <a:lvl6pPr marL="3265550" indent="0">
              <a:buNone/>
              <a:defRPr sz="2839"/>
            </a:lvl6pPr>
            <a:lvl7pPr marL="3918662" indent="0">
              <a:buNone/>
              <a:defRPr sz="2839"/>
            </a:lvl7pPr>
            <a:lvl8pPr marL="4571772" indent="0">
              <a:buNone/>
              <a:defRPr sz="2839"/>
            </a:lvl8pPr>
            <a:lvl9pPr marL="5224883" indent="0">
              <a:buNone/>
              <a:defRPr sz="283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7661" y="28624397"/>
            <a:ext cx="16458406" cy="4293305"/>
          </a:xfrm>
          <a:prstGeom prst="rect">
            <a:avLst/>
          </a:prstGeom>
        </p:spPr>
        <p:txBody>
          <a:bodyPr vert="horz" lIns="161104" tIns="80552" rIns="161104" bIns="80552"/>
          <a:lstStyle>
            <a:lvl1pPr marL="0" indent="0">
              <a:buNone/>
              <a:defRPr sz="1947"/>
            </a:lvl1pPr>
            <a:lvl2pPr marL="653110" indent="0">
              <a:buNone/>
              <a:defRPr sz="1703"/>
            </a:lvl2pPr>
            <a:lvl3pPr marL="1306221" indent="0">
              <a:buNone/>
              <a:defRPr sz="1459"/>
            </a:lvl3pPr>
            <a:lvl4pPr marL="1959330" indent="0">
              <a:buNone/>
              <a:defRPr sz="1297"/>
            </a:lvl4pPr>
            <a:lvl5pPr marL="2612441" indent="0">
              <a:buNone/>
              <a:defRPr sz="1297"/>
            </a:lvl5pPr>
            <a:lvl6pPr marL="3265550" indent="0">
              <a:buNone/>
              <a:defRPr sz="1297"/>
            </a:lvl6pPr>
            <a:lvl7pPr marL="3918662" indent="0">
              <a:buNone/>
              <a:defRPr sz="1297"/>
            </a:lvl7pPr>
            <a:lvl8pPr marL="4571772" indent="0">
              <a:buNone/>
              <a:defRPr sz="1297"/>
            </a:lvl8pPr>
            <a:lvl9pPr marL="5224883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6463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Text Box 38"/>
          <p:cNvSpPr txBox="1">
            <a:spLocks noChangeArrowheads="1"/>
          </p:cNvSpPr>
          <p:nvPr userDrawn="1"/>
        </p:nvSpPr>
        <p:spPr bwMode="auto">
          <a:xfrm>
            <a:off x="9334501" y="6858005"/>
            <a:ext cx="8754341" cy="768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30605" tIns="65303" rIns="130605" bIns="65303">
            <a:spAutoFit/>
          </a:bodyPr>
          <a:lstStyle>
            <a:lvl1pPr defTabSz="2193925" eaLnBrk="0" hangingPunct="0"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2193925" eaLnBrk="0" hangingPunct="0"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0600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sz="4135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3410" rtl="0" eaLnBrk="0" fontAlgn="base" hangingPunct="0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+mj-lt"/>
          <a:ea typeface="ＭＳ Ｐゴシック" charset="0"/>
          <a:cs typeface="ＭＳ Ｐゴシック" charset="0"/>
        </a:defRPr>
      </a:lvl1pPr>
      <a:lvl2pPr algn="ctr" defTabSz="3133410" rtl="0" eaLnBrk="0" fontAlgn="base" hangingPunct="0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  <a:ea typeface="ＭＳ Ｐゴシック" charset="0"/>
          <a:cs typeface="ＭＳ Ｐゴシック" charset="0"/>
        </a:defRPr>
      </a:lvl2pPr>
      <a:lvl3pPr algn="ctr" defTabSz="3133410" rtl="0" eaLnBrk="0" fontAlgn="base" hangingPunct="0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  <a:ea typeface="ＭＳ Ｐゴシック" charset="0"/>
          <a:cs typeface="ＭＳ Ｐゴシック" charset="0"/>
        </a:defRPr>
      </a:lvl3pPr>
      <a:lvl4pPr algn="ctr" defTabSz="3133410" rtl="0" eaLnBrk="0" fontAlgn="base" hangingPunct="0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  <a:ea typeface="ＭＳ Ｐゴシック" charset="0"/>
          <a:cs typeface="ＭＳ Ｐゴシック" charset="0"/>
        </a:defRPr>
      </a:lvl4pPr>
      <a:lvl5pPr algn="ctr" defTabSz="3133410" rtl="0" eaLnBrk="0" fontAlgn="base" hangingPunct="0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  <a:ea typeface="ＭＳ Ｐゴシック" charset="0"/>
          <a:cs typeface="ＭＳ Ｐゴシック" charset="0"/>
        </a:defRPr>
      </a:lvl5pPr>
      <a:lvl6pPr marL="653110" algn="ctr" defTabSz="3134023" rtl="0" fontAlgn="base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</a:defRPr>
      </a:lvl6pPr>
      <a:lvl7pPr marL="1306221" algn="ctr" defTabSz="3134023" rtl="0" fontAlgn="base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</a:defRPr>
      </a:lvl7pPr>
      <a:lvl8pPr marL="1959330" algn="ctr" defTabSz="3134023" rtl="0" fontAlgn="base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</a:defRPr>
      </a:lvl8pPr>
      <a:lvl9pPr marL="2612441" algn="ctr" defTabSz="3134023" rtl="0" fontAlgn="base">
        <a:spcBef>
          <a:spcPct val="0"/>
        </a:spcBef>
        <a:spcAft>
          <a:spcPct val="0"/>
        </a:spcAft>
        <a:defRPr sz="9244" b="1">
          <a:solidFill>
            <a:schemeClr val="bg1"/>
          </a:solidFill>
          <a:latin typeface="Arial" pitchFamily="-65" charset="0"/>
        </a:defRPr>
      </a:lvl9pPr>
    </p:titleStyle>
    <p:bodyStyle>
      <a:lvl1pPr marL="1174352" indent="-1174352" algn="l" defTabSz="3133410" rtl="0" eaLnBrk="0" fontAlgn="base" hangingPunct="0">
        <a:spcBef>
          <a:spcPct val="20000"/>
        </a:spcBef>
        <a:spcAft>
          <a:spcPct val="0"/>
        </a:spcAft>
        <a:defRPr sz="2432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2545692" indent="-979529" algn="l" defTabSz="3133410" rtl="0" eaLnBrk="0" fontAlgn="base" hangingPunct="0">
        <a:spcBef>
          <a:spcPct val="20000"/>
        </a:spcBef>
        <a:spcAft>
          <a:spcPct val="0"/>
        </a:spcAft>
        <a:buChar char="–"/>
        <a:defRPr sz="5108">
          <a:solidFill>
            <a:schemeClr val="tx1"/>
          </a:solidFill>
          <a:latin typeface="+mn-lt"/>
          <a:ea typeface="ＭＳ Ｐゴシック" pitchFamily="-65" charset="-128"/>
        </a:defRPr>
      </a:lvl2pPr>
      <a:lvl3pPr marL="3918115" indent="-783623" algn="l" defTabSz="3133410" rtl="0" eaLnBrk="0" fontAlgn="base" hangingPunct="0">
        <a:spcBef>
          <a:spcPct val="20000"/>
        </a:spcBef>
        <a:spcAft>
          <a:spcPct val="0"/>
        </a:spcAft>
        <a:buChar char="•"/>
        <a:defRPr sz="4459">
          <a:solidFill>
            <a:schemeClr val="tx1"/>
          </a:solidFill>
          <a:latin typeface="+mn-lt"/>
          <a:ea typeface="ＭＳ Ｐゴシック" pitchFamily="-65" charset="-128"/>
        </a:defRPr>
      </a:lvl3pPr>
      <a:lvl4pPr marL="5485360" indent="-781459" algn="l" defTabSz="3133410" rtl="0" eaLnBrk="0" fontAlgn="base" hangingPunct="0">
        <a:spcBef>
          <a:spcPct val="20000"/>
        </a:spcBef>
        <a:spcAft>
          <a:spcPct val="0"/>
        </a:spcAft>
        <a:buChar char="–"/>
        <a:defRPr sz="3405">
          <a:solidFill>
            <a:schemeClr val="tx1"/>
          </a:solidFill>
          <a:latin typeface="+mn-lt"/>
          <a:ea typeface="ＭＳ Ｐゴシック" pitchFamily="-65" charset="-128"/>
        </a:defRPr>
      </a:lvl4pPr>
      <a:lvl5pPr marL="7052606" indent="-781459" algn="l" defTabSz="3133410" rtl="0" eaLnBrk="0" fontAlgn="base" hangingPunct="0">
        <a:spcBef>
          <a:spcPct val="20000"/>
        </a:spcBef>
        <a:spcAft>
          <a:spcPct val="0"/>
        </a:spcAft>
        <a:buChar char="»"/>
        <a:defRPr sz="3405">
          <a:solidFill>
            <a:schemeClr val="tx1"/>
          </a:solidFill>
          <a:latin typeface="+mn-lt"/>
          <a:ea typeface="ＭＳ Ｐゴシック" pitchFamily="-65" charset="-128"/>
        </a:defRPr>
      </a:lvl5pPr>
      <a:lvl6pPr marL="7705795" indent="-782372" algn="l" defTabSz="3134023" rtl="0" fontAlgn="base">
        <a:spcBef>
          <a:spcPct val="20000"/>
        </a:spcBef>
        <a:spcAft>
          <a:spcPct val="0"/>
        </a:spcAft>
        <a:buChar char="»"/>
        <a:defRPr sz="3405">
          <a:solidFill>
            <a:schemeClr val="tx1"/>
          </a:solidFill>
          <a:latin typeface="+mn-lt"/>
          <a:ea typeface="ＭＳ Ｐゴシック" pitchFamily="-65" charset="-128"/>
        </a:defRPr>
      </a:lvl6pPr>
      <a:lvl7pPr marL="8358906" indent="-782372" algn="l" defTabSz="3134023" rtl="0" fontAlgn="base">
        <a:spcBef>
          <a:spcPct val="20000"/>
        </a:spcBef>
        <a:spcAft>
          <a:spcPct val="0"/>
        </a:spcAft>
        <a:buChar char="»"/>
        <a:defRPr sz="3405">
          <a:solidFill>
            <a:schemeClr val="tx1"/>
          </a:solidFill>
          <a:latin typeface="+mn-lt"/>
          <a:ea typeface="ＭＳ Ｐゴシック" pitchFamily="-65" charset="-128"/>
        </a:defRPr>
      </a:lvl7pPr>
      <a:lvl8pPr marL="9012016" indent="-782372" algn="l" defTabSz="3134023" rtl="0" fontAlgn="base">
        <a:spcBef>
          <a:spcPct val="20000"/>
        </a:spcBef>
        <a:spcAft>
          <a:spcPct val="0"/>
        </a:spcAft>
        <a:buChar char="»"/>
        <a:defRPr sz="3405">
          <a:solidFill>
            <a:schemeClr val="tx1"/>
          </a:solidFill>
          <a:latin typeface="+mn-lt"/>
          <a:ea typeface="ＭＳ Ｐゴシック" pitchFamily="-65" charset="-128"/>
        </a:defRPr>
      </a:lvl8pPr>
      <a:lvl9pPr marL="9665125" indent="-782372" algn="l" defTabSz="3134023" rtl="0" fontAlgn="base">
        <a:spcBef>
          <a:spcPct val="20000"/>
        </a:spcBef>
        <a:spcAft>
          <a:spcPct val="0"/>
        </a:spcAft>
        <a:buChar char="»"/>
        <a:defRPr sz="3405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1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0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0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2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3" algn="l" defTabSz="653110" rtl="0" eaLnBrk="1" latinLnBrk="0" hangingPunct="1">
        <a:defRPr sz="25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hyperlink" Target="https://openstax.org/details/books/physics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g"/><Relationship Id="rId11" Type="http://schemas.openxmlformats.org/officeDocument/2006/relationships/hyperlink" Target="https://gemini.google.com/" TargetMode="External"/><Relationship Id="rId5" Type="http://schemas.openxmlformats.org/officeDocument/2006/relationships/image" Target="../media/image4.tiff"/><Relationship Id="rId10" Type="http://schemas.openxmlformats.org/officeDocument/2006/relationships/hyperlink" Target="https://www.jetbrains.com/pycharm/" TargetMode="External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41"/>
          <p:cNvSpPr>
            <a:spLocks noChangeArrowheads="1"/>
          </p:cNvSpPr>
          <p:nvPr/>
        </p:nvSpPr>
        <p:spPr bwMode="auto">
          <a:xfrm>
            <a:off x="457199" y="53654"/>
            <a:ext cx="26489658" cy="2939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55316" tIns="77659" rIns="155316" bIns="77659" anchor="ctr"/>
          <a:lstStyle/>
          <a:p>
            <a:pPr marL="0" marR="0" algn="ctr" fontAlgn="base">
              <a:lnSpc>
                <a:spcPct val="106000"/>
              </a:lnSpc>
              <a:spcAft>
                <a:spcPts val="650"/>
              </a:spcAft>
            </a:pPr>
            <a:r>
              <a:rPr lang="en-US" sz="6000" b="1" kern="1200" dirty="0">
                <a:solidFill>
                  <a:srgbClr val="C00000"/>
                </a:solidFill>
                <a:effectLst/>
                <a:latin typeface="Aharoni" panose="020F0502020204030204" pitchFamily="34" charset="0"/>
                <a:ea typeface="Calibri" panose="020F0502020204030204" pitchFamily="34" charset="0"/>
                <a:cs typeface="Aharoni" panose="020F0502020204030204" pitchFamily="34" charset="0"/>
              </a:rPr>
              <a:t>Waves and Music</a:t>
            </a:r>
            <a:br>
              <a:rPr lang="en-US" sz="6000" b="1" kern="1200" dirty="0">
                <a:solidFill>
                  <a:schemeClr val="accent2"/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</a:br>
            <a:r>
              <a:rPr lang="en-US" sz="4000" b="1" kern="12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Virata Pusuluri, Grade 1, Nirmala Vishwa Vidya Peetham (Home School), Dunwoody GA (Dekalb County)</a:t>
            </a:r>
            <a:endParaRPr lang="en-US" sz="4000" b="1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6" name="Rectangle 44"/>
          <p:cNvSpPr>
            <a:spLocks noChangeArrowheads="1"/>
          </p:cNvSpPr>
          <p:nvPr/>
        </p:nvSpPr>
        <p:spPr bwMode="auto">
          <a:xfrm>
            <a:off x="0" y="2534993"/>
            <a:ext cx="27432000" cy="91440"/>
          </a:xfrm>
          <a:prstGeom prst="rect">
            <a:avLst/>
          </a:prstGeom>
          <a:solidFill>
            <a:srgbClr val="2163A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55339" tIns="77671" rIns="155339" bIns="77671"/>
          <a:lstStyle/>
          <a:p>
            <a:pPr defTabSz="3726258"/>
            <a:endParaRPr lang="en-US" sz="15162">
              <a:latin typeface="Helvetica" charset="0"/>
              <a:cs typeface="Helvetica" charset="0"/>
            </a:endParaRPr>
          </a:p>
        </p:txBody>
      </p:sp>
      <p:grpSp>
        <p:nvGrpSpPr>
          <p:cNvPr id="1076" name="Group 1075">
            <a:extLst>
              <a:ext uri="{FF2B5EF4-FFF2-40B4-BE49-F238E27FC236}">
                <a16:creationId xmlns:a16="http://schemas.microsoft.com/office/drawing/2014/main" id="{DE06EE3E-422A-4BC2-C738-3549D7022D77}"/>
              </a:ext>
            </a:extLst>
          </p:cNvPr>
          <p:cNvGrpSpPr/>
          <p:nvPr/>
        </p:nvGrpSpPr>
        <p:grpSpPr>
          <a:xfrm>
            <a:off x="960242" y="5715000"/>
            <a:ext cx="25557358" cy="12824655"/>
            <a:chOff x="9658568" y="9144000"/>
            <a:chExt cx="15944632" cy="8001000"/>
          </a:xfrm>
        </p:grpSpPr>
        <p:pic>
          <p:nvPicPr>
            <p:cNvPr id="1033" name="Picture 1032" descr="A diagram of a wave propagation&#10;&#10;Description automatically generated with medium confidence">
              <a:extLst>
                <a:ext uri="{FF2B5EF4-FFF2-40B4-BE49-F238E27FC236}">
                  <a16:creationId xmlns:a16="http://schemas.microsoft.com/office/drawing/2014/main" id="{A7501727-C7F0-FEB6-7047-37714F68E4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413" t="7810" r="10275" b="5723"/>
            <a:stretch/>
          </p:blipFill>
          <p:spPr>
            <a:xfrm>
              <a:off x="10744200" y="10297571"/>
              <a:ext cx="7145181" cy="3289104"/>
            </a:xfrm>
            <a:prstGeom prst="rect">
              <a:avLst/>
            </a:prstGeom>
            <a:ln w="63500">
              <a:solidFill>
                <a:srgbClr val="B4D5E5"/>
              </a:solidFill>
            </a:ln>
            <a:effectLst>
              <a:softEdge rad="0"/>
            </a:effectLst>
          </p:spPr>
        </p:pic>
        <p:pic>
          <p:nvPicPr>
            <p:cNvPr id="1035" name="Picture 1034" descr="A diagram of a wave graph&#10;&#10;Description automatically generated with medium confidence">
              <a:extLst>
                <a:ext uri="{FF2B5EF4-FFF2-40B4-BE49-F238E27FC236}">
                  <a16:creationId xmlns:a16="http://schemas.microsoft.com/office/drawing/2014/main" id="{D4365D52-BF10-6226-6041-C892A7329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444" t="7667" r="10242" b="5743"/>
            <a:stretch/>
          </p:blipFill>
          <p:spPr>
            <a:xfrm>
              <a:off x="18233136" y="10287253"/>
              <a:ext cx="7145180" cy="3291840"/>
            </a:xfrm>
            <a:prstGeom prst="rect">
              <a:avLst/>
            </a:prstGeom>
            <a:ln w="63500">
              <a:solidFill>
                <a:srgbClr val="B4D5E5"/>
              </a:solidFill>
            </a:ln>
          </p:spPr>
        </p:pic>
        <p:pic>
          <p:nvPicPr>
            <p:cNvPr id="1037" name="Picture 1036" descr="A diagram of a wave graph&#10;&#10;Description automatically generated">
              <a:extLst>
                <a:ext uri="{FF2B5EF4-FFF2-40B4-BE49-F238E27FC236}">
                  <a16:creationId xmlns:a16="http://schemas.microsoft.com/office/drawing/2014/main" id="{174FE36E-2D25-355C-C4EF-BF447128AC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465" t="7703" r="10263" b="5779"/>
            <a:stretch/>
          </p:blipFill>
          <p:spPr>
            <a:xfrm>
              <a:off x="10744200" y="13855896"/>
              <a:ext cx="7141464" cy="3289104"/>
            </a:xfrm>
            <a:prstGeom prst="rect">
              <a:avLst/>
            </a:prstGeom>
            <a:ln w="63500">
              <a:solidFill>
                <a:srgbClr val="B4D5E5"/>
              </a:solidFill>
            </a:ln>
          </p:spPr>
        </p:pic>
        <p:sp>
          <p:nvSpPr>
            <p:cNvPr id="1069" name="Left Brace 1068">
              <a:extLst>
                <a:ext uri="{FF2B5EF4-FFF2-40B4-BE49-F238E27FC236}">
                  <a16:creationId xmlns:a16="http://schemas.microsoft.com/office/drawing/2014/main" id="{8F64728E-745B-831A-9348-A4DE837A5814}"/>
                </a:ext>
              </a:extLst>
            </p:cNvPr>
            <p:cNvSpPr/>
            <p:nvPr/>
          </p:nvSpPr>
          <p:spPr bwMode="auto">
            <a:xfrm rot="5400000">
              <a:off x="15836497" y="6109449"/>
              <a:ext cx="558995" cy="7543191"/>
            </a:xfrm>
            <a:prstGeom prst="leftBrace">
              <a:avLst>
                <a:gd name="adj1" fmla="val 8333"/>
                <a:gd name="adj2" fmla="val 52065"/>
              </a:avLst>
            </a:prstGeom>
            <a:noFill/>
            <a:ln w="63500" cap="flat" cmpd="sng" algn="ctr">
              <a:solidFill>
                <a:srgbClr val="993F0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2193870"/>
              <a:endParaRPr lang="en-US" sz="10600" dirty="0">
                <a:solidFill>
                  <a:srgbClr val="993F0D"/>
                </a:solidFill>
                <a:latin typeface="Arial" pitchFamily="-65" charset="0"/>
              </a:endParaRPr>
            </a:p>
          </p:txBody>
        </p:sp>
        <p:sp>
          <p:nvSpPr>
            <p:cNvPr id="1071" name="Left Brace 1070">
              <a:extLst>
                <a:ext uri="{FF2B5EF4-FFF2-40B4-BE49-F238E27FC236}">
                  <a16:creationId xmlns:a16="http://schemas.microsoft.com/office/drawing/2014/main" id="{BC2CF363-8050-032C-D067-8B0F2866CF66}"/>
                </a:ext>
              </a:extLst>
            </p:cNvPr>
            <p:cNvSpPr/>
            <p:nvPr/>
          </p:nvSpPr>
          <p:spPr bwMode="auto">
            <a:xfrm>
              <a:off x="10058400" y="11658600"/>
              <a:ext cx="571195" cy="3871809"/>
            </a:xfrm>
            <a:prstGeom prst="leftBrace">
              <a:avLst/>
            </a:prstGeom>
            <a:solidFill>
              <a:schemeClr val="bg1"/>
            </a:solidFill>
            <a:ln w="63500" cap="flat" cmpd="sng" algn="ctr">
              <a:solidFill>
                <a:srgbClr val="993F0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2193870"/>
              <a:endParaRPr lang="en-US" sz="10600">
                <a:latin typeface="Arial" pitchFamily="-65" charset="0"/>
              </a:endParaRPr>
            </a:p>
          </p:txBody>
        </p:sp>
        <p:sp>
          <p:nvSpPr>
            <p:cNvPr id="1070" name="TextBox 1069">
              <a:extLst>
                <a:ext uri="{FF2B5EF4-FFF2-40B4-BE49-F238E27FC236}">
                  <a16:creationId xmlns:a16="http://schemas.microsoft.com/office/drawing/2014/main" id="{63D9602D-592C-1693-3771-7AC3FAE77FD9}"/>
                </a:ext>
              </a:extLst>
            </p:cNvPr>
            <p:cNvSpPr txBox="1"/>
            <p:nvPr/>
          </p:nvSpPr>
          <p:spPr>
            <a:xfrm>
              <a:off x="13944600" y="9144000"/>
              <a:ext cx="4127698" cy="3072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600" b="1" dirty="0">
                  <a:solidFill>
                    <a:srgbClr val="993F0D"/>
                  </a:solidFill>
                </a:rPr>
                <a:t>Changing A</a:t>
              </a:r>
            </a:p>
          </p:txBody>
        </p:sp>
        <p:sp>
          <p:nvSpPr>
            <p:cNvPr id="1073" name="TextBox 1072">
              <a:extLst>
                <a:ext uri="{FF2B5EF4-FFF2-40B4-BE49-F238E27FC236}">
                  <a16:creationId xmlns:a16="http://schemas.microsoft.com/office/drawing/2014/main" id="{DF82CADD-DC75-ACA0-3B63-5F01E2D8836B}"/>
                </a:ext>
              </a:extLst>
            </p:cNvPr>
            <p:cNvSpPr txBox="1"/>
            <p:nvPr/>
          </p:nvSpPr>
          <p:spPr>
            <a:xfrm rot="16200000">
              <a:off x="7748330" y="13340239"/>
              <a:ext cx="4127699" cy="3072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600" b="1" dirty="0">
                  <a:solidFill>
                    <a:srgbClr val="993F0D"/>
                  </a:solidFill>
                </a:rPr>
                <a:t>Changing </a:t>
              </a:r>
              <a:r>
                <a:rPr lang="el-GR" sz="2600" b="1" dirty="0">
                  <a:solidFill>
                    <a:srgbClr val="993F0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λ</a:t>
              </a:r>
              <a:r>
                <a:rPr lang="en-US" sz="2600" b="1" dirty="0">
                  <a:solidFill>
                    <a:srgbClr val="993F0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or </a:t>
              </a:r>
              <a:r>
                <a:rPr lang="en-US" sz="2600" b="1" dirty="0">
                  <a:solidFill>
                    <a:srgbClr val="993F0D"/>
                  </a:solidFill>
                  <a:latin typeface="Arial" panose="020B0604020202020204" pitchFamily="34" charset="0"/>
                </a:rPr>
                <a:t>𝛎</a:t>
              </a:r>
              <a:endParaRPr lang="en-US" sz="2600" b="1" dirty="0">
                <a:solidFill>
                  <a:srgbClr val="993F0D"/>
                </a:solidFill>
              </a:endParaRPr>
            </a:p>
          </p:txBody>
        </p:sp>
        <p:grpSp>
          <p:nvGrpSpPr>
            <p:cNvPr id="1075" name="Group 1074">
              <a:extLst>
                <a:ext uri="{FF2B5EF4-FFF2-40B4-BE49-F238E27FC236}">
                  <a16:creationId xmlns:a16="http://schemas.microsoft.com/office/drawing/2014/main" id="{9F88CAE7-480F-1B74-239D-C410F4FC2811}"/>
                </a:ext>
              </a:extLst>
            </p:cNvPr>
            <p:cNvGrpSpPr/>
            <p:nvPr/>
          </p:nvGrpSpPr>
          <p:grpSpPr>
            <a:xfrm>
              <a:off x="18219418" y="13827345"/>
              <a:ext cx="7383782" cy="3291840"/>
              <a:chOff x="18219418" y="13827345"/>
              <a:chExt cx="7383782" cy="3291840"/>
            </a:xfrm>
          </p:grpSpPr>
          <p:pic>
            <p:nvPicPr>
              <p:cNvPr id="1039" name="Picture 1038" descr="A diagram of a wave graph&#10;&#10;Description automatically generated">
                <a:extLst>
                  <a:ext uri="{FF2B5EF4-FFF2-40B4-BE49-F238E27FC236}">
                    <a16:creationId xmlns:a16="http://schemas.microsoft.com/office/drawing/2014/main" id="{9FEF62BC-4389-4E72-3864-A1692ED4FE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1472" t="7692" r="10270" b="5770"/>
              <a:stretch/>
            </p:blipFill>
            <p:spPr>
              <a:xfrm>
                <a:off x="18219418" y="13827345"/>
                <a:ext cx="7141464" cy="3291840"/>
              </a:xfrm>
              <a:prstGeom prst="rect">
                <a:avLst/>
              </a:prstGeom>
              <a:ln w="63500">
                <a:solidFill>
                  <a:srgbClr val="B4D5E5"/>
                </a:solidFill>
              </a:ln>
            </p:spPr>
          </p:pic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F342944E-F66A-A0F0-958E-25341498D4CD}"/>
                  </a:ext>
                </a:extLst>
              </p:cNvPr>
              <p:cNvSpPr txBox="1"/>
              <p:nvPr/>
            </p:nvSpPr>
            <p:spPr>
              <a:xfrm>
                <a:off x="21475500" y="16195357"/>
                <a:ext cx="4127700" cy="3072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600" b="1" dirty="0">
                    <a:solidFill>
                      <a:srgbClr val="993F0D"/>
                    </a:solidFill>
                  </a:rPr>
                  <a:t>attenuation f&gt;0</a:t>
                </a: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30E2FA4-04DD-EF84-EAEB-3CAF6691CE43}"/>
              </a:ext>
            </a:extLst>
          </p:cNvPr>
          <p:cNvGrpSpPr/>
          <p:nvPr/>
        </p:nvGrpSpPr>
        <p:grpSpPr>
          <a:xfrm>
            <a:off x="3200400" y="19659600"/>
            <a:ext cx="22174197" cy="6047668"/>
            <a:chOff x="-27856789" y="33129066"/>
            <a:chExt cx="16211089" cy="4421323"/>
          </a:xfrm>
        </p:grpSpPr>
        <p:grpSp>
          <p:nvGrpSpPr>
            <p:cNvPr id="1080" name="Group 1079">
              <a:extLst>
                <a:ext uri="{FF2B5EF4-FFF2-40B4-BE49-F238E27FC236}">
                  <a16:creationId xmlns:a16="http://schemas.microsoft.com/office/drawing/2014/main" id="{96B7C59E-49DD-BB34-1BBE-71DB649EC779}"/>
                </a:ext>
              </a:extLst>
            </p:cNvPr>
            <p:cNvGrpSpPr/>
            <p:nvPr/>
          </p:nvGrpSpPr>
          <p:grpSpPr>
            <a:xfrm>
              <a:off x="-19395279" y="33131568"/>
              <a:ext cx="7749579" cy="4418821"/>
              <a:chOff x="18552322" y="20329967"/>
              <a:chExt cx="7749578" cy="4418821"/>
            </a:xfrm>
          </p:grpSpPr>
          <p:pic>
            <p:nvPicPr>
              <p:cNvPr id="127" name="Picture 126" descr="A close up of a piano&#10;&#10;Description automatically generated">
                <a:extLst>
                  <a:ext uri="{FF2B5EF4-FFF2-40B4-BE49-F238E27FC236}">
                    <a16:creationId xmlns:a16="http://schemas.microsoft.com/office/drawing/2014/main" id="{3888C3FB-8C1A-24D9-958B-D0FF6EBCD2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1" r="294" b="-1072"/>
              <a:stretch/>
            </p:blipFill>
            <p:spPr>
              <a:xfrm>
                <a:off x="18552322" y="20329967"/>
                <a:ext cx="7749578" cy="4418821"/>
              </a:xfrm>
              <a:prstGeom prst="rect">
                <a:avLst/>
              </a:prstGeom>
            </p:spPr>
          </p:pic>
          <p:sp>
            <p:nvSpPr>
              <p:cNvPr id="1024" name="TextBox 1023">
                <a:extLst>
                  <a:ext uri="{FF2B5EF4-FFF2-40B4-BE49-F238E27FC236}">
                    <a16:creationId xmlns:a16="http://schemas.microsoft.com/office/drawing/2014/main" id="{D9C48C29-A8E2-A54E-DB92-40F1AA53BD2A}"/>
                  </a:ext>
                </a:extLst>
              </p:cNvPr>
              <p:cNvSpPr txBox="1"/>
              <p:nvPr/>
            </p:nvSpPr>
            <p:spPr>
              <a:xfrm rot="16200000">
                <a:off x="18937259" y="23378206"/>
                <a:ext cx="654393" cy="4042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b="1" dirty="0"/>
                  <a:t>C3</a:t>
                </a:r>
              </a:p>
            </p:txBody>
          </p: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81493717-6D9B-4852-7A1A-4FCBF9662091}"/>
                  </a:ext>
                </a:extLst>
              </p:cNvPr>
              <p:cNvSpPr txBox="1"/>
              <p:nvPr/>
            </p:nvSpPr>
            <p:spPr>
              <a:xfrm rot="16200000">
                <a:off x="23449594" y="23378206"/>
                <a:ext cx="654393" cy="4042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b="1" dirty="0"/>
                  <a:t>C4</a:t>
                </a:r>
              </a:p>
            </p:txBody>
          </p:sp>
          <p:sp>
            <p:nvSpPr>
              <p:cNvPr id="1027" name="TextBox 1026">
                <a:extLst>
                  <a:ext uri="{FF2B5EF4-FFF2-40B4-BE49-F238E27FC236}">
                    <a16:creationId xmlns:a16="http://schemas.microsoft.com/office/drawing/2014/main" id="{12CE7872-375F-27FE-0E01-D36908F56F56}"/>
                  </a:ext>
                </a:extLst>
              </p:cNvPr>
              <p:cNvSpPr txBox="1"/>
              <p:nvPr/>
            </p:nvSpPr>
            <p:spPr>
              <a:xfrm rot="16200000">
                <a:off x="20984111" y="21457858"/>
                <a:ext cx="962348" cy="4725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F#3</a:t>
                </a:r>
              </a:p>
            </p:txBody>
          </p:sp>
        </p:grpSp>
        <p:pic>
          <p:nvPicPr>
            <p:cNvPr id="1077" name="Picture 1076">
              <a:extLst>
                <a:ext uri="{FF2B5EF4-FFF2-40B4-BE49-F238E27FC236}">
                  <a16:creationId xmlns:a16="http://schemas.microsoft.com/office/drawing/2014/main" id="{FD9B8269-078D-E4AF-3911-595077C1CDAA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7"/>
            <a:srcRect t="34536" b="35635"/>
            <a:stretch/>
          </p:blipFill>
          <p:spPr>
            <a:xfrm>
              <a:off x="-27856789" y="33129066"/>
              <a:ext cx="7793093" cy="2194560"/>
            </a:xfrm>
            <a:prstGeom prst="rect">
              <a:avLst/>
            </a:prstGeom>
          </p:spPr>
        </p:pic>
        <p:pic>
          <p:nvPicPr>
            <p:cNvPr id="1078" name="Picture 1077">
              <a:extLst>
                <a:ext uri="{FF2B5EF4-FFF2-40B4-BE49-F238E27FC236}">
                  <a16:creationId xmlns:a16="http://schemas.microsoft.com/office/drawing/2014/main" id="{005EB466-6E12-674A-230E-98A14DA4F26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/>
            <a:srcRect t="34419" b="35673"/>
            <a:stretch/>
          </p:blipFill>
          <p:spPr>
            <a:xfrm>
              <a:off x="-27856789" y="35234119"/>
              <a:ext cx="7772400" cy="2194560"/>
            </a:xfrm>
            <a:prstGeom prst="rect">
              <a:avLst/>
            </a:prstGeom>
          </p:spPr>
        </p:pic>
        <p:sp>
          <p:nvSpPr>
            <p:cNvPr id="1081" name="Left Brace 1080">
              <a:extLst>
                <a:ext uri="{FF2B5EF4-FFF2-40B4-BE49-F238E27FC236}">
                  <a16:creationId xmlns:a16="http://schemas.microsoft.com/office/drawing/2014/main" id="{DB87118F-F030-1763-3E0E-13A00D95B541}"/>
                </a:ext>
              </a:extLst>
            </p:cNvPr>
            <p:cNvSpPr/>
            <p:nvPr/>
          </p:nvSpPr>
          <p:spPr bwMode="auto">
            <a:xfrm rot="5400000" flipH="1">
              <a:off x="-25707673" y="33186434"/>
              <a:ext cx="811216" cy="2769702"/>
            </a:xfrm>
            <a:prstGeom prst="leftBrace">
              <a:avLst>
                <a:gd name="adj1" fmla="val 8333"/>
                <a:gd name="adj2" fmla="val 52065"/>
              </a:avLst>
            </a:prstGeom>
            <a:noFill/>
            <a:ln w="635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2193870"/>
              <a:endParaRPr lang="en-US" sz="10600" dirty="0">
                <a:latin typeface="Arial" pitchFamily="-65" charset="0"/>
              </a:endParaRPr>
            </a:p>
          </p:txBody>
        </p:sp>
        <p:sp>
          <p:nvSpPr>
            <p:cNvPr id="1082" name="TextBox 1081">
              <a:extLst>
                <a:ext uri="{FF2B5EF4-FFF2-40B4-BE49-F238E27FC236}">
                  <a16:creationId xmlns:a16="http://schemas.microsoft.com/office/drawing/2014/main" id="{304ECE93-4BAD-AB32-C56B-CA9EE71ACF4D}"/>
                </a:ext>
              </a:extLst>
            </p:cNvPr>
            <p:cNvSpPr txBox="1"/>
            <p:nvPr/>
          </p:nvSpPr>
          <p:spPr>
            <a:xfrm>
              <a:off x="-27216299" y="33428975"/>
              <a:ext cx="4127699" cy="472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</a:rPr>
                <a:t>F#3</a:t>
              </a:r>
            </a:p>
          </p:txBody>
        </p:sp>
        <p:sp>
          <p:nvSpPr>
            <p:cNvPr id="1083" name="Left Brace 1082">
              <a:extLst>
                <a:ext uri="{FF2B5EF4-FFF2-40B4-BE49-F238E27FC236}">
                  <a16:creationId xmlns:a16="http://schemas.microsoft.com/office/drawing/2014/main" id="{10E059AE-6635-1EFF-EE7B-36D647F42430}"/>
                </a:ext>
              </a:extLst>
            </p:cNvPr>
            <p:cNvSpPr/>
            <p:nvPr/>
          </p:nvSpPr>
          <p:spPr bwMode="auto">
            <a:xfrm rot="16200000" flipH="1">
              <a:off x="-24995876" y="33840641"/>
              <a:ext cx="772117" cy="3956839"/>
            </a:xfrm>
            <a:prstGeom prst="leftBrace">
              <a:avLst>
                <a:gd name="adj1" fmla="val 8333"/>
                <a:gd name="adj2" fmla="val 52065"/>
              </a:avLst>
            </a:prstGeom>
            <a:noFill/>
            <a:ln w="635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2193870"/>
              <a:endParaRPr lang="en-US" sz="10600">
                <a:latin typeface="Arial" pitchFamily="-65" charset="0"/>
              </a:endParaRPr>
            </a:p>
          </p:txBody>
        </p:sp>
        <p:sp>
          <p:nvSpPr>
            <p:cNvPr id="1084" name="TextBox 1083">
              <a:extLst>
                <a:ext uri="{FF2B5EF4-FFF2-40B4-BE49-F238E27FC236}">
                  <a16:creationId xmlns:a16="http://schemas.microsoft.com/office/drawing/2014/main" id="{1E89395F-2BB2-5901-53A8-BC9342DC4A55}"/>
                </a:ext>
              </a:extLst>
            </p:cNvPr>
            <p:cNvSpPr txBox="1"/>
            <p:nvPr/>
          </p:nvSpPr>
          <p:spPr>
            <a:xfrm>
              <a:off x="-26530499" y="36717260"/>
              <a:ext cx="4127699" cy="4042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b="1" dirty="0">
                  <a:solidFill>
                    <a:schemeClr val="bg1"/>
                  </a:solidFill>
                </a:rPr>
                <a:t>C3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BD1E5DF-FCA5-6E52-3E60-41B0CE34EB43}"/>
              </a:ext>
            </a:extLst>
          </p:cNvPr>
          <p:cNvSpPr txBox="1"/>
          <p:nvPr/>
        </p:nvSpPr>
        <p:spPr>
          <a:xfrm>
            <a:off x="685800" y="2948625"/>
            <a:ext cx="18513295" cy="3294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4000" b="1" u="sng" kern="100" dirty="0">
                <a:solidFill>
                  <a:srgbClr val="993F0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Waves properties and music: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A wave is a disturbance that keeps moving up and down, or left and right in a systematic way just like when we drop a stone in water.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We use Python programming to study wave properties like wavelength (</a:t>
            </a:r>
            <a:r>
              <a:rPr lang="el-GR" sz="3600" b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λ</a:t>
            </a:r>
            <a:r>
              <a:rPr lang="el-GR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),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frequency (</a:t>
            </a:r>
            <a:r>
              <a:rPr lang="en-US" sz="3600" b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𝛎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), amplitude (</a:t>
            </a:r>
            <a:r>
              <a:rPr lang="en-US" sz="3600" b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), velocity (</a:t>
            </a:r>
            <a:r>
              <a:rPr lang="en-US" sz="3600" b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 and attenuation factor (</a:t>
            </a:r>
            <a:r>
              <a:rPr lang="en-US" sz="3600" b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) and check how these wave properties control musical sounds on a flute or a piano.</a:t>
            </a:r>
            <a:endParaRPr lang="en-US" sz="3600" kern="100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4A472-FD03-AA9D-C907-8D7A0FA3461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427694" y="2789094"/>
            <a:ext cx="7547101" cy="3406281"/>
          </a:xfrm>
          <a:prstGeom prst="rect">
            <a:avLst/>
          </a:prstGeom>
          <a:effectLst>
            <a:softEdge rad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3A7F00-FBC9-4E17-E039-4990C4F3AFF6}"/>
              </a:ext>
            </a:extLst>
          </p:cNvPr>
          <p:cNvSpPr txBox="1"/>
          <p:nvPr/>
        </p:nvSpPr>
        <p:spPr>
          <a:xfrm>
            <a:off x="2516683" y="18745200"/>
            <a:ext cx="23640452" cy="689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Figure 2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Changing wave properties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– </a:t>
            </a:r>
            <a:r>
              <a:rPr lang="el-GR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λ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/𝛎, A,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and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while keeping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fixed.</a:t>
            </a:r>
            <a:endParaRPr lang="en-US" sz="3600" i="1" kern="100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63FF40-974B-DA74-1FB0-866F0B840BF7}"/>
              </a:ext>
            </a:extLst>
          </p:cNvPr>
          <p:cNvSpPr txBox="1"/>
          <p:nvPr/>
        </p:nvSpPr>
        <p:spPr>
          <a:xfrm>
            <a:off x="685799" y="25831800"/>
            <a:ext cx="26261058" cy="1312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Figure 3: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Wave property </a:t>
            </a:r>
            <a:r>
              <a:rPr lang="el-GR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λ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decreases and 𝛎 increases as we move 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from the note C3 to 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 higher note 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F#3 on a flute/piano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controls volume,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doesn’t change for sound in air,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is higher for piano than harmonium. </a:t>
            </a:r>
            <a:endParaRPr lang="en-US" sz="3600" i="1" kern="100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24FA8D-80CF-710E-B3DD-65C2913FB5F1}"/>
              </a:ext>
            </a:extLst>
          </p:cNvPr>
          <p:cNvSpPr txBox="1"/>
          <p:nvPr/>
        </p:nvSpPr>
        <p:spPr>
          <a:xfrm>
            <a:off x="685799" y="27432000"/>
            <a:ext cx="25831791" cy="1383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4000" b="1" u="sng" kern="100" dirty="0">
                <a:solidFill>
                  <a:srgbClr val="993F0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Methods:</a:t>
            </a:r>
            <a:r>
              <a:rPr lang="en-US" sz="40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 used Python libraries and Google Gemini AI to create functions to plot waves and play Indian Carnatic music songs based on musical notes.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264336-E6DA-C32D-220A-EE0058FCEA79}"/>
              </a:ext>
            </a:extLst>
          </p:cNvPr>
          <p:cNvSpPr txBox="1"/>
          <p:nvPr/>
        </p:nvSpPr>
        <p:spPr>
          <a:xfrm>
            <a:off x="19202399" y="6231518"/>
            <a:ext cx="7800343" cy="1312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Figure 1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 Waves on water surface (AI generated)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98A4E9-3D6D-3B98-8880-35EE592EFD47}"/>
              </a:ext>
            </a:extLst>
          </p:cNvPr>
          <p:cNvSpPr txBox="1"/>
          <p:nvPr/>
        </p:nvSpPr>
        <p:spPr>
          <a:xfrm>
            <a:off x="1601126" y="28934971"/>
            <a:ext cx="11887188" cy="1948290"/>
          </a:xfrm>
          <a:prstGeom prst="rect">
            <a:avLst/>
          </a:prstGeom>
          <a:noFill/>
          <a:ln w="63500"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def create2D1DWaves( </a:t>
            </a:r>
            <a:r>
              <a:rPr lang="en-US" sz="3200" b="1" i="1" kern="100" dirty="0" err="1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wavePropertiesAsParameters</a:t>
            </a: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)</a:t>
            </a: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…</a:t>
            </a:r>
            <a:endParaRPr lang="en-US" sz="3200" b="1" i="1" kern="100" dirty="0">
              <a:solidFill>
                <a:schemeClr val="accent3">
                  <a:lumMod val="50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return</a:t>
            </a:r>
            <a:r>
              <a:rPr lang="en-US" sz="3200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B55CDA-5585-B157-17F3-C25CF95E819D}"/>
              </a:ext>
            </a:extLst>
          </p:cNvPr>
          <p:cNvSpPr txBox="1"/>
          <p:nvPr/>
        </p:nvSpPr>
        <p:spPr>
          <a:xfrm>
            <a:off x="14630402" y="28934971"/>
            <a:ext cx="11887188" cy="1948290"/>
          </a:xfrm>
          <a:prstGeom prst="rect">
            <a:avLst/>
          </a:prstGeom>
          <a:noFill/>
          <a:ln w="63500"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def </a:t>
            </a:r>
            <a:r>
              <a:rPr lang="en-US" sz="3200" b="1" i="1" kern="100" dirty="0" err="1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playMusicFromNotes</a:t>
            </a: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 </a:t>
            </a:r>
            <a:r>
              <a:rPr lang="en-US" sz="3200" b="1" i="1" kern="100" dirty="0" err="1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musicalNotesAsParameters</a:t>
            </a: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)</a:t>
            </a: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…</a:t>
            </a:r>
            <a:endParaRPr lang="en-US" sz="3200" b="1" i="1" kern="100" dirty="0">
              <a:solidFill>
                <a:schemeClr val="accent3">
                  <a:lumMod val="50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200" b="1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return</a:t>
            </a:r>
            <a:r>
              <a:rPr lang="en-US" sz="3200" i="1" kern="100" dirty="0">
                <a:solidFill>
                  <a:schemeClr val="accent3">
                    <a:lumMod val="50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DB4BCB-7307-A65B-F477-FA9E6EDBC849}"/>
              </a:ext>
            </a:extLst>
          </p:cNvPr>
          <p:cNvSpPr txBox="1"/>
          <p:nvPr/>
        </p:nvSpPr>
        <p:spPr>
          <a:xfrm>
            <a:off x="685810" y="31089600"/>
            <a:ext cx="16459190" cy="5081519"/>
          </a:xfrm>
          <a:prstGeom prst="rect">
            <a:avLst/>
          </a:prstGeom>
          <a:noFill/>
          <a:ln w="63500">
            <a:noFill/>
          </a:ln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4000" b="1" u="sng" kern="100" dirty="0">
                <a:solidFill>
                  <a:srgbClr val="993F0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Scientific Method: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(order not strictly followed)</a:t>
            </a: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Question?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W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ave properties and musical sounds</a:t>
            </a: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 and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Data Collection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?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Modeling with python 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Hypothesis?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Changing wave properties (</a:t>
            </a:r>
            <a:r>
              <a:rPr lang="el-GR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λ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𝛎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, f 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and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A)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change musical sounds</a:t>
            </a:r>
            <a:endParaRPr lang="en-US" sz="3600" kern="100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Testing?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Flute, piano, python</a:t>
            </a:r>
          </a:p>
          <a:p>
            <a:pPr marL="0" marR="0" algn="just">
              <a:lnSpc>
                <a:spcPct val="115000"/>
              </a:lnSpc>
              <a:spcAft>
                <a:spcPts val="800"/>
              </a:spcAft>
            </a:pP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Conclusion?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3600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𝛎/</a:t>
            </a:r>
            <a:r>
              <a:rPr lang="el-GR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λ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change musical notes,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changes volume, </a:t>
            </a:r>
            <a:r>
              <a:rPr lang="en-US" sz="3600" b="1" i="1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is higher for piano and lower for harmonium.</a:t>
            </a:r>
            <a:endParaRPr lang="en-US" sz="3600" kern="100" dirty="0">
              <a:solidFill>
                <a:schemeClr val="accent1">
                  <a:lumMod val="25000"/>
                </a:schemeClr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742DAA-0E44-C657-5AEB-35C5CADEB201}"/>
              </a:ext>
            </a:extLst>
          </p:cNvPr>
          <p:cNvSpPr txBox="1"/>
          <p:nvPr/>
        </p:nvSpPr>
        <p:spPr>
          <a:xfrm>
            <a:off x="18059400" y="31089600"/>
            <a:ext cx="8783524" cy="5084064"/>
          </a:xfrm>
          <a:prstGeom prst="rect">
            <a:avLst/>
          </a:prstGeom>
          <a:noFill/>
          <a:ln w="63500">
            <a:noFill/>
          </a:ln>
        </p:spPr>
        <p:txBody>
          <a:bodyPr wrap="square">
            <a:spAutoFit/>
          </a:bodyPr>
          <a:lstStyle/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4000" b="1" u="sng" kern="100" dirty="0">
                <a:solidFill>
                  <a:srgbClr val="993F0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References</a:t>
            </a:r>
            <a:r>
              <a:rPr lang="en-US" sz="4000" b="1" u="sng" kern="100" dirty="0">
                <a:solidFill>
                  <a:srgbClr val="993F0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</a:t>
            </a: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1.PyCharm 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10"/>
              </a:rPr>
              <a:t>https://www.jetbrains.com/pycharm/</a:t>
            </a:r>
            <a:endParaRPr lang="en-US" sz="3600" kern="100" dirty="0">
              <a:solidFill>
                <a:schemeClr val="accent1">
                  <a:lumMod val="25000"/>
                </a:schemeClr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2. G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oogle Gemini AI  </a:t>
            </a: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11"/>
              </a:rPr>
              <a:t>https://gemini.google.com/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  <a:p>
            <a:pPr marL="0" marR="0" algn="l">
              <a:lnSpc>
                <a:spcPct val="115000"/>
              </a:lnSpc>
              <a:spcAft>
                <a:spcPts val="800"/>
              </a:spcAft>
            </a:pP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3.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OpenStax Physics 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12"/>
              </a:rPr>
              <a:t>https://openstax.org/details/books/physics</a:t>
            </a:r>
            <a:r>
              <a:rPr lang="en-US" sz="3600" kern="100" dirty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21939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600" b="0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Arial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21939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600" b="0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Arial" pitchFamily="-65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11123</TotalTime>
  <Words>364</Words>
  <Application>Microsoft Macintosh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Aharoni</vt:lpstr>
      <vt:lpstr>Arial</vt:lpstr>
      <vt:lpstr>Helvetica</vt:lpstr>
      <vt:lpstr>Default Design</vt:lpstr>
      <vt:lpstr>PowerPoint Presentation</vt:lpstr>
    </vt:vector>
  </TitlesOfParts>
  <Company>SciFor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Posters1st</dc:creator>
  <cp:lastModifiedBy>Sunitha Basodi</cp:lastModifiedBy>
  <cp:revision>615</cp:revision>
  <dcterms:created xsi:type="dcterms:W3CDTF">2003-12-17T18:44:28Z</dcterms:created>
  <dcterms:modified xsi:type="dcterms:W3CDTF">2024-11-12T23:44:01Z</dcterms:modified>
</cp:coreProperties>
</file>

<file path=docProps/thumbnail.jpeg>
</file>